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60" r:id="rId2"/>
    <p:sldId id="264" r:id="rId3"/>
    <p:sldId id="261" r:id="rId4"/>
    <p:sldId id="265" r:id="rId5"/>
    <p:sldId id="257" r:id="rId6"/>
    <p:sldId id="258" r:id="rId7"/>
  </p:sldIdLst>
  <p:sldSz cx="9906000" cy="6858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淡色スタイル 1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40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99D866-E7E4-4846-B177-EEA261908898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3013"/>
            <a:ext cx="48450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45F2BF-49F9-447B-8F0F-B4D8F78EC61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6614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B4D16-4756-488D-A14B-C6008B2B0F6E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B5382-CC0B-4D3B-A6BE-2CB373D1AC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5550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B4D16-4756-488D-A14B-C6008B2B0F6E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B5382-CC0B-4D3B-A6BE-2CB373D1AC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0241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B4D16-4756-488D-A14B-C6008B2B0F6E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B5382-CC0B-4D3B-A6BE-2CB373D1AC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3435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B4D16-4756-488D-A14B-C6008B2B0F6E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B5382-CC0B-4D3B-A6BE-2CB373D1AC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7077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B4D16-4756-488D-A14B-C6008B2B0F6E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B5382-CC0B-4D3B-A6BE-2CB373D1AC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0462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B4D16-4756-488D-A14B-C6008B2B0F6E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B5382-CC0B-4D3B-A6BE-2CB373D1AC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2498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B4D16-4756-488D-A14B-C6008B2B0F6E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B5382-CC0B-4D3B-A6BE-2CB373D1AC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0927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B4D16-4756-488D-A14B-C6008B2B0F6E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B5382-CC0B-4D3B-A6BE-2CB373D1AC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1970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B4D16-4756-488D-A14B-C6008B2B0F6E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B5382-CC0B-4D3B-A6BE-2CB373D1AC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6543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B4D16-4756-488D-A14B-C6008B2B0F6E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B5382-CC0B-4D3B-A6BE-2CB373D1AC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2985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B4D16-4756-488D-A14B-C6008B2B0F6E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B5382-CC0B-4D3B-A6BE-2CB373D1AC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3302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FB4D16-4756-488D-A14B-C6008B2B0F6E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FCB5382-CC0B-4D3B-A6BE-2CB373D1AC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5733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3EB4F-68D8-F185-740B-19AFA1EB3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D49C684-F5C6-0406-EC0A-BDB9205AD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8"/>
            <a:ext cx="8543925" cy="530800"/>
          </a:xfrm>
        </p:spPr>
        <p:txBody>
          <a:bodyPr>
            <a:normAutofit/>
          </a:bodyPr>
          <a:lstStyle/>
          <a:p>
            <a:pPr algn="ctr"/>
            <a:r>
              <a:rPr kumimoji="1" lang="ja-JP" altLang="en-US" sz="1400" b="1" dirty="0"/>
              <a:t>日本中央競馬会畜産振興事業応募書</a:t>
            </a:r>
            <a:br>
              <a:rPr kumimoji="1" lang="en-US" altLang="ja-JP" sz="1400" b="1" dirty="0"/>
            </a:br>
            <a:r>
              <a:rPr kumimoji="1" lang="ja-JP" altLang="en-US" sz="1400" b="1" dirty="0"/>
              <a:t>工程表（様式３）</a:t>
            </a:r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3873A31C-478C-DE51-EC2B-E5E9E0E6D8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3918052"/>
              </p:ext>
            </p:extLst>
          </p:nvPr>
        </p:nvGraphicFramePr>
        <p:xfrm>
          <a:off x="274927" y="1975809"/>
          <a:ext cx="9330891" cy="40093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00739">
                  <a:extLst>
                    <a:ext uri="{9D8B030D-6E8A-4147-A177-3AD203B41FA5}">
                      <a16:colId xmlns:a16="http://schemas.microsoft.com/office/drawing/2014/main" val="3312752872"/>
                    </a:ext>
                  </a:extLst>
                </a:gridCol>
                <a:gridCol w="8630152">
                  <a:extLst>
                    <a:ext uri="{9D8B030D-6E8A-4147-A177-3AD203B41FA5}">
                      <a16:colId xmlns:a16="http://schemas.microsoft.com/office/drawing/2014/main" val="4192205522"/>
                    </a:ext>
                  </a:extLst>
                </a:gridCol>
              </a:tblGrid>
              <a:tr h="24091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latin typeface="+mn-ea"/>
                          <a:ea typeface="+mn-ea"/>
                        </a:rPr>
                        <a:t>時期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latin typeface="+mn-ea"/>
                          <a:ea typeface="+mn-ea"/>
                        </a:rPr>
                        <a:t>　　　　年度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5835830"/>
                  </a:ext>
                </a:extLst>
              </a:tr>
              <a:tr h="373503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〇月</a:t>
                      </a:r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〇月</a:t>
                      </a:r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endParaRPr kumimoji="1" lang="ja-JP" altLang="en-US" sz="12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2152486"/>
                  </a:ext>
                </a:extLst>
              </a:tr>
            </a:tbl>
          </a:graphicData>
        </a:graphic>
      </p:graphicFrame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B8C0CFB5-E94F-E546-00EE-C25BD7CE0E0F}"/>
              </a:ext>
            </a:extLst>
          </p:cNvPr>
          <p:cNvGraphicFramePr>
            <a:graphicFrameLocks noGrp="1"/>
          </p:cNvGraphicFramePr>
          <p:nvPr/>
        </p:nvGraphicFramePr>
        <p:xfrm>
          <a:off x="274927" y="1056486"/>
          <a:ext cx="9330892" cy="741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48200">
                  <a:extLst>
                    <a:ext uri="{9D8B030D-6E8A-4147-A177-3AD203B41FA5}">
                      <a16:colId xmlns:a16="http://schemas.microsoft.com/office/drawing/2014/main" val="3115535491"/>
                    </a:ext>
                  </a:extLst>
                </a:gridCol>
                <a:gridCol w="6982692">
                  <a:extLst>
                    <a:ext uri="{9D8B030D-6E8A-4147-A177-3AD203B41FA5}">
                      <a16:colId xmlns:a16="http://schemas.microsoft.com/office/drawing/2014/main" val="12146867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/>
                        <a:t>事業名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40757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/>
                        <a:t>事業項目①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9780561"/>
                  </a:ext>
                </a:extLst>
              </a:tr>
            </a:tbl>
          </a:graphicData>
        </a:graphic>
      </p:graphicFrame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AC714B3-EEEF-DEF6-8680-FA7D22C29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B5382-CC0B-4D3B-A6BE-2CB373D1AC15}" type="slidenum">
              <a:rPr kumimoji="1" lang="ja-JP" altLang="en-US" smtClean="0"/>
              <a:t>1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1CF8AB3-D60E-7BD4-5CFD-A09B40E47B0F}"/>
              </a:ext>
            </a:extLst>
          </p:cNvPr>
          <p:cNvSpPr txBox="1"/>
          <p:nvPr/>
        </p:nvSpPr>
        <p:spPr>
          <a:xfrm>
            <a:off x="8509749" y="187485"/>
            <a:ext cx="1096069" cy="306467"/>
          </a:xfrm>
          <a:prstGeom prst="bracketPair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square" rtlCol="0">
            <a:spAutoFit/>
          </a:bodyPr>
          <a:lstStyle/>
          <a:p>
            <a:r>
              <a:rPr kumimoji="1" lang="ja-JP" altLang="en-US" sz="1200" dirty="0">
                <a:solidFill>
                  <a:srgbClr val="FF0000"/>
                </a:solidFill>
              </a:rPr>
              <a:t>１年の場合</a:t>
            </a:r>
          </a:p>
        </p:txBody>
      </p:sp>
    </p:spTree>
    <p:extLst>
      <p:ext uri="{BB962C8B-B14F-4D97-AF65-F5344CB8AC3E}">
        <p14:creationId xmlns:p14="http://schemas.microsoft.com/office/powerpoint/2010/main" val="4050279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C48610-EFD4-3D64-C677-9D3F617BF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744426E4-99FF-511C-B293-6767D5BC5F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7148447"/>
              </p:ext>
            </p:extLst>
          </p:nvPr>
        </p:nvGraphicFramePr>
        <p:xfrm>
          <a:off x="274927" y="1622323"/>
          <a:ext cx="9330891" cy="436284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00739">
                  <a:extLst>
                    <a:ext uri="{9D8B030D-6E8A-4147-A177-3AD203B41FA5}">
                      <a16:colId xmlns:a16="http://schemas.microsoft.com/office/drawing/2014/main" val="3312752872"/>
                    </a:ext>
                  </a:extLst>
                </a:gridCol>
                <a:gridCol w="8630152">
                  <a:extLst>
                    <a:ext uri="{9D8B030D-6E8A-4147-A177-3AD203B41FA5}">
                      <a16:colId xmlns:a16="http://schemas.microsoft.com/office/drawing/2014/main" val="4192205522"/>
                    </a:ext>
                  </a:extLst>
                </a:gridCol>
              </a:tblGrid>
              <a:tr h="29850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latin typeface="+mn-ea"/>
                          <a:ea typeface="+mn-ea"/>
                        </a:rPr>
                        <a:t>時期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latin typeface="+mn-ea"/>
                          <a:ea typeface="+mn-ea"/>
                        </a:rPr>
                        <a:t>　　　　年度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5835830"/>
                  </a:ext>
                </a:extLst>
              </a:tr>
              <a:tr h="406433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〇月</a:t>
                      </a:r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〇月</a:t>
                      </a:r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endParaRPr kumimoji="1" lang="ja-JP" altLang="en-US" sz="12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2152486"/>
                  </a:ext>
                </a:extLst>
              </a:tr>
            </a:tbl>
          </a:graphicData>
        </a:graphic>
      </p:graphicFrame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BFD85964-0ED2-0C56-9C54-76B4D0A43B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0412146"/>
              </p:ext>
            </p:extLst>
          </p:nvPr>
        </p:nvGraphicFramePr>
        <p:xfrm>
          <a:off x="274927" y="1056486"/>
          <a:ext cx="9330892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48200">
                  <a:extLst>
                    <a:ext uri="{9D8B030D-6E8A-4147-A177-3AD203B41FA5}">
                      <a16:colId xmlns:a16="http://schemas.microsoft.com/office/drawing/2014/main" val="3115535491"/>
                    </a:ext>
                  </a:extLst>
                </a:gridCol>
                <a:gridCol w="6982692">
                  <a:extLst>
                    <a:ext uri="{9D8B030D-6E8A-4147-A177-3AD203B41FA5}">
                      <a16:colId xmlns:a16="http://schemas.microsoft.com/office/drawing/2014/main" val="12146867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/>
                        <a:t>事業項目②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4075720"/>
                  </a:ext>
                </a:extLst>
              </a:tr>
            </a:tbl>
          </a:graphicData>
        </a:graphic>
      </p:graphicFrame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BC29179-1A0C-5D28-2B86-2C70117A9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B5382-CC0B-4D3B-A6BE-2CB373D1AC15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069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43E0A2-9513-BBC4-D6C2-E2AC43296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17BCDDF-6555-9EEE-9975-6BCE98908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8"/>
            <a:ext cx="8543925" cy="530800"/>
          </a:xfrm>
        </p:spPr>
        <p:txBody>
          <a:bodyPr>
            <a:normAutofit/>
          </a:bodyPr>
          <a:lstStyle/>
          <a:p>
            <a:pPr algn="ctr"/>
            <a:r>
              <a:rPr kumimoji="1" lang="ja-JP" altLang="en-US" sz="1400" b="1" dirty="0"/>
              <a:t>日本中央競馬会畜産振興事業応募書</a:t>
            </a:r>
            <a:br>
              <a:rPr kumimoji="1" lang="en-US" altLang="ja-JP" sz="1400" b="1" dirty="0"/>
            </a:br>
            <a:r>
              <a:rPr kumimoji="1" lang="ja-JP" altLang="en-US" sz="1400" b="1" dirty="0"/>
              <a:t>工程表（様式３）</a:t>
            </a:r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8DB41349-7F91-2E23-C802-59E5F5590A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2363308"/>
              </p:ext>
            </p:extLst>
          </p:nvPr>
        </p:nvGraphicFramePr>
        <p:xfrm>
          <a:off x="274927" y="1975809"/>
          <a:ext cx="9330891" cy="40093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00739">
                  <a:extLst>
                    <a:ext uri="{9D8B030D-6E8A-4147-A177-3AD203B41FA5}">
                      <a16:colId xmlns:a16="http://schemas.microsoft.com/office/drawing/2014/main" val="3312752872"/>
                    </a:ext>
                  </a:extLst>
                </a:gridCol>
                <a:gridCol w="4315076">
                  <a:extLst>
                    <a:ext uri="{9D8B030D-6E8A-4147-A177-3AD203B41FA5}">
                      <a16:colId xmlns:a16="http://schemas.microsoft.com/office/drawing/2014/main" val="4192205522"/>
                    </a:ext>
                  </a:extLst>
                </a:gridCol>
                <a:gridCol w="4315076">
                  <a:extLst>
                    <a:ext uri="{9D8B030D-6E8A-4147-A177-3AD203B41FA5}">
                      <a16:colId xmlns:a16="http://schemas.microsoft.com/office/drawing/2014/main" val="1947818305"/>
                    </a:ext>
                  </a:extLst>
                </a:gridCol>
              </a:tblGrid>
              <a:tr h="24091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latin typeface="+mn-ea"/>
                          <a:ea typeface="+mn-ea"/>
                        </a:rPr>
                        <a:t>時期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latin typeface="+mn-ea"/>
                          <a:ea typeface="+mn-ea"/>
                        </a:rPr>
                        <a:t>　　　　年度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latin typeface="+mn-ea"/>
                          <a:ea typeface="+mn-ea"/>
                        </a:rPr>
                        <a:t>　年度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5835830"/>
                  </a:ext>
                </a:extLst>
              </a:tr>
              <a:tr h="373503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〇月</a:t>
                      </a:r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〇月</a:t>
                      </a:r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endParaRPr kumimoji="1" lang="ja-JP" altLang="en-US" sz="12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2152486"/>
                  </a:ext>
                </a:extLst>
              </a:tr>
            </a:tbl>
          </a:graphicData>
        </a:graphic>
      </p:graphicFrame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13D2392E-DC45-E3F7-86C3-CD67C684C117}"/>
              </a:ext>
            </a:extLst>
          </p:cNvPr>
          <p:cNvGraphicFramePr>
            <a:graphicFrameLocks noGrp="1"/>
          </p:cNvGraphicFramePr>
          <p:nvPr/>
        </p:nvGraphicFramePr>
        <p:xfrm>
          <a:off x="274927" y="1056486"/>
          <a:ext cx="9330892" cy="741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48200">
                  <a:extLst>
                    <a:ext uri="{9D8B030D-6E8A-4147-A177-3AD203B41FA5}">
                      <a16:colId xmlns:a16="http://schemas.microsoft.com/office/drawing/2014/main" val="3115535491"/>
                    </a:ext>
                  </a:extLst>
                </a:gridCol>
                <a:gridCol w="6982692">
                  <a:extLst>
                    <a:ext uri="{9D8B030D-6E8A-4147-A177-3AD203B41FA5}">
                      <a16:colId xmlns:a16="http://schemas.microsoft.com/office/drawing/2014/main" val="12146867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/>
                        <a:t>事業名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40757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/>
                        <a:t>事業項目①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9780561"/>
                  </a:ext>
                </a:extLst>
              </a:tr>
            </a:tbl>
          </a:graphicData>
        </a:graphic>
      </p:graphicFrame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D3E3669-B240-2C45-7E28-34815847C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B5382-CC0B-4D3B-A6BE-2CB373D1AC15}" type="slidenum">
              <a:rPr kumimoji="1" lang="ja-JP" altLang="en-US" smtClean="0"/>
              <a:t>3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607B64D-FDC2-1E44-BED0-BFD82B3BA4C8}"/>
              </a:ext>
            </a:extLst>
          </p:cNvPr>
          <p:cNvSpPr txBox="1"/>
          <p:nvPr/>
        </p:nvSpPr>
        <p:spPr>
          <a:xfrm>
            <a:off x="8509749" y="187485"/>
            <a:ext cx="1096069" cy="306467"/>
          </a:xfrm>
          <a:prstGeom prst="bracketPair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square" rtlCol="0">
            <a:spAutoFit/>
          </a:bodyPr>
          <a:lstStyle/>
          <a:p>
            <a:r>
              <a:rPr kumimoji="1" lang="ja-JP" altLang="en-US" sz="1200" dirty="0">
                <a:solidFill>
                  <a:srgbClr val="FF0000"/>
                </a:solidFill>
              </a:rPr>
              <a:t>２年の場合</a:t>
            </a:r>
          </a:p>
        </p:txBody>
      </p:sp>
    </p:spTree>
    <p:extLst>
      <p:ext uri="{BB962C8B-B14F-4D97-AF65-F5344CB8AC3E}">
        <p14:creationId xmlns:p14="http://schemas.microsoft.com/office/powerpoint/2010/main" val="1717750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EA3FF-5F0F-AAE9-9390-78F8A5889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A8455F8F-0122-3E43-618D-8EE7A53C29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5208565"/>
              </p:ext>
            </p:extLst>
          </p:nvPr>
        </p:nvGraphicFramePr>
        <p:xfrm>
          <a:off x="274927" y="1592827"/>
          <a:ext cx="9330891" cy="439233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00739">
                  <a:extLst>
                    <a:ext uri="{9D8B030D-6E8A-4147-A177-3AD203B41FA5}">
                      <a16:colId xmlns:a16="http://schemas.microsoft.com/office/drawing/2014/main" val="3312752872"/>
                    </a:ext>
                  </a:extLst>
                </a:gridCol>
                <a:gridCol w="4315076">
                  <a:extLst>
                    <a:ext uri="{9D8B030D-6E8A-4147-A177-3AD203B41FA5}">
                      <a16:colId xmlns:a16="http://schemas.microsoft.com/office/drawing/2014/main" val="4192205522"/>
                    </a:ext>
                  </a:extLst>
                </a:gridCol>
                <a:gridCol w="4315076">
                  <a:extLst>
                    <a:ext uri="{9D8B030D-6E8A-4147-A177-3AD203B41FA5}">
                      <a16:colId xmlns:a16="http://schemas.microsoft.com/office/drawing/2014/main" val="1947818305"/>
                    </a:ext>
                  </a:extLst>
                </a:gridCol>
              </a:tblGrid>
              <a:tr h="30052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latin typeface="+mn-ea"/>
                          <a:ea typeface="+mn-ea"/>
                        </a:rPr>
                        <a:t>時期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latin typeface="+mn-ea"/>
                          <a:ea typeface="+mn-ea"/>
                        </a:rPr>
                        <a:t>　　　　年度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latin typeface="+mn-ea"/>
                          <a:ea typeface="+mn-ea"/>
                        </a:rPr>
                        <a:t>　年度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5835830"/>
                  </a:ext>
                </a:extLst>
              </a:tr>
              <a:tr h="409181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〇月</a:t>
                      </a:r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〇月</a:t>
                      </a:r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endParaRPr kumimoji="1" lang="ja-JP" altLang="en-US" sz="12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2152486"/>
                  </a:ext>
                </a:extLst>
              </a:tr>
            </a:tbl>
          </a:graphicData>
        </a:graphic>
      </p:graphicFrame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1C63FF47-6C7F-277C-102F-D1A2B95BF4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8823991"/>
              </p:ext>
            </p:extLst>
          </p:nvPr>
        </p:nvGraphicFramePr>
        <p:xfrm>
          <a:off x="274927" y="1056486"/>
          <a:ext cx="9330892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48200">
                  <a:extLst>
                    <a:ext uri="{9D8B030D-6E8A-4147-A177-3AD203B41FA5}">
                      <a16:colId xmlns:a16="http://schemas.microsoft.com/office/drawing/2014/main" val="3115535491"/>
                    </a:ext>
                  </a:extLst>
                </a:gridCol>
                <a:gridCol w="6982692">
                  <a:extLst>
                    <a:ext uri="{9D8B030D-6E8A-4147-A177-3AD203B41FA5}">
                      <a16:colId xmlns:a16="http://schemas.microsoft.com/office/drawing/2014/main" val="12146867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/>
                        <a:t>事業項目②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4075720"/>
                  </a:ext>
                </a:extLst>
              </a:tr>
            </a:tbl>
          </a:graphicData>
        </a:graphic>
      </p:graphicFrame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3B464C0-7279-1A90-8DB8-E5B8E1352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B5382-CC0B-4D3B-A6BE-2CB373D1AC15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5019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F09EC55-8607-F991-7050-A56439037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8"/>
            <a:ext cx="8543925" cy="530800"/>
          </a:xfrm>
        </p:spPr>
        <p:txBody>
          <a:bodyPr>
            <a:normAutofit/>
          </a:bodyPr>
          <a:lstStyle/>
          <a:p>
            <a:pPr algn="ctr"/>
            <a:r>
              <a:rPr kumimoji="1" lang="ja-JP" altLang="en-US" sz="1400" b="1" dirty="0"/>
              <a:t>日本中央競馬会畜産振興事業応募書</a:t>
            </a:r>
            <a:br>
              <a:rPr kumimoji="1" lang="en-US" altLang="ja-JP" sz="1400" b="1" dirty="0"/>
            </a:br>
            <a:r>
              <a:rPr kumimoji="1" lang="ja-JP" altLang="en-US" sz="1400" b="1" dirty="0"/>
              <a:t>工程表（様式３）</a:t>
            </a:r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1851FD44-F571-E825-32EA-04F7DE7946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6401372"/>
              </p:ext>
            </p:extLst>
          </p:nvPr>
        </p:nvGraphicFramePr>
        <p:xfrm>
          <a:off x="274927" y="1975809"/>
          <a:ext cx="9330891" cy="43805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98467">
                  <a:extLst>
                    <a:ext uri="{9D8B030D-6E8A-4147-A177-3AD203B41FA5}">
                      <a16:colId xmlns:a16="http://schemas.microsoft.com/office/drawing/2014/main" val="3312752872"/>
                    </a:ext>
                  </a:extLst>
                </a:gridCol>
                <a:gridCol w="2850461">
                  <a:extLst>
                    <a:ext uri="{9D8B030D-6E8A-4147-A177-3AD203B41FA5}">
                      <a16:colId xmlns:a16="http://schemas.microsoft.com/office/drawing/2014/main" val="4192205522"/>
                    </a:ext>
                  </a:extLst>
                </a:gridCol>
                <a:gridCol w="2979004">
                  <a:extLst>
                    <a:ext uri="{9D8B030D-6E8A-4147-A177-3AD203B41FA5}">
                      <a16:colId xmlns:a16="http://schemas.microsoft.com/office/drawing/2014/main" val="3499057946"/>
                    </a:ext>
                  </a:extLst>
                </a:gridCol>
                <a:gridCol w="2802959">
                  <a:extLst>
                    <a:ext uri="{9D8B030D-6E8A-4147-A177-3AD203B41FA5}">
                      <a16:colId xmlns:a16="http://schemas.microsoft.com/office/drawing/2014/main" val="2633614363"/>
                    </a:ext>
                  </a:extLst>
                </a:gridCol>
              </a:tblGrid>
              <a:tr h="29971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latin typeface="+mn-ea"/>
                          <a:ea typeface="+mn-ea"/>
                        </a:rPr>
                        <a:t>時期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latin typeface="+mn-ea"/>
                          <a:ea typeface="+mn-ea"/>
                        </a:rPr>
                        <a:t>　　　　年度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latin typeface="+mn-ea"/>
                          <a:ea typeface="+mn-ea"/>
                        </a:rPr>
                        <a:t>　　　年度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latin typeface="+mn-ea"/>
                          <a:ea typeface="+mn-ea"/>
                        </a:rPr>
                        <a:t>　　　年度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5835830"/>
                  </a:ext>
                </a:extLst>
              </a:tr>
              <a:tr h="408082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〇月</a:t>
                      </a:r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pPr algn="ctr"/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pPr algn="ctr"/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〇月</a:t>
                      </a:r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〇月</a:t>
                      </a:r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pPr algn="ctr"/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pPr algn="ctr"/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pPr algn="ctr"/>
                      <a:endParaRPr kumimoji="1" lang="ja-JP" altLang="en-US" sz="12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solidFill>
                          <a:srgbClr val="0070C0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endParaRPr kumimoji="1" lang="ja-JP" altLang="en-US" sz="12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endParaRPr kumimoji="1" lang="ja-JP" altLang="en-US" sz="12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2152486"/>
                  </a:ext>
                </a:extLst>
              </a:tr>
            </a:tbl>
          </a:graphicData>
        </a:graphic>
      </p:graphicFrame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F67B7AB9-0D86-7B93-2FDF-C80FA09070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6460131"/>
              </p:ext>
            </p:extLst>
          </p:nvPr>
        </p:nvGraphicFramePr>
        <p:xfrm>
          <a:off x="274927" y="1056486"/>
          <a:ext cx="9330892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48200">
                  <a:extLst>
                    <a:ext uri="{9D8B030D-6E8A-4147-A177-3AD203B41FA5}">
                      <a16:colId xmlns:a16="http://schemas.microsoft.com/office/drawing/2014/main" val="3115535491"/>
                    </a:ext>
                  </a:extLst>
                </a:gridCol>
                <a:gridCol w="6982692">
                  <a:extLst>
                    <a:ext uri="{9D8B030D-6E8A-4147-A177-3AD203B41FA5}">
                      <a16:colId xmlns:a16="http://schemas.microsoft.com/office/drawing/2014/main" val="12146867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/>
                        <a:t>事業名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40757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/>
                        <a:t>事業項目①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9780561"/>
                  </a:ext>
                </a:extLst>
              </a:tr>
            </a:tbl>
          </a:graphicData>
        </a:graphic>
      </p:graphicFrame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EF6BC2F-AFB1-23A4-97B4-22C9DE81B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B5382-CC0B-4D3B-A6BE-2CB373D1AC15}" type="slidenum">
              <a:rPr kumimoji="1" lang="ja-JP" altLang="en-US" smtClean="0"/>
              <a:t>5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275642B-4576-7774-B0B8-BDFFF7AC66FE}"/>
              </a:ext>
            </a:extLst>
          </p:cNvPr>
          <p:cNvSpPr txBox="1"/>
          <p:nvPr/>
        </p:nvSpPr>
        <p:spPr>
          <a:xfrm>
            <a:off x="8509749" y="187485"/>
            <a:ext cx="1096069" cy="306467"/>
          </a:xfrm>
          <a:prstGeom prst="bracketPair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square" rtlCol="0">
            <a:spAutoFit/>
          </a:bodyPr>
          <a:lstStyle/>
          <a:p>
            <a:r>
              <a:rPr kumimoji="1" lang="ja-JP" altLang="en-US" sz="1200" dirty="0">
                <a:solidFill>
                  <a:srgbClr val="FF0000"/>
                </a:solidFill>
              </a:rPr>
              <a:t>３年の場合</a:t>
            </a:r>
          </a:p>
        </p:txBody>
      </p:sp>
    </p:spTree>
    <p:extLst>
      <p:ext uri="{BB962C8B-B14F-4D97-AF65-F5344CB8AC3E}">
        <p14:creationId xmlns:p14="http://schemas.microsoft.com/office/powerpoint/2010/main" val="1888572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8B9FD-7051-059F-56E2-CCF10F7B9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F875CD64-D45D-ED8F-12AB-0654D4F023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2050945"/>
              </p:ext>
            </p:extLst>
          </p:nvPr>
        </p:nvGraphicFramePr>
        <p:xfrm>
          <a:off x="274927" y="1056486"/>
          <a:ext cx="9330892" cy="37084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348200">
                  <a:extLst>
                    <a:ext uri="{9D8B030D-6E8A-4147-A177-3AD203B41FA5}">
                      <a16:colId xmlns:a16="http://schemas.microsoft.com/office/drawing/2014/main" val="3115535491"/>
                    </a:ext>
                  </a:extLst>
                </a:gridCol>
                <a:gridCol w="6982692">
                  <a:extLst>
                    <a:ext uri="{9D8B030D-6E8A-4147-A177-3AD203B41FA5}">
                      <a16:colId xmlns:a16="http://schemas.microsoft.com/office/drawing/2014/main" val="12146867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事業項目②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b="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39780561"/>
                  </a:ext>
                </a:extLst>
              </a:tr>
            </a:tbl>
          </a:graphicData>
        </a:graphic>
      </p:graphicFrame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291C71D-CF4B-C262-AB8A-6934EFFD6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B5382-CC0B-4D3B-A6BE-2CB373D1AC15}" type="slidenum">
              <a:rPr kumimoji="1" lang="ja-JP" altLang="en-US" smtClean="0"/>
              <a:t>6</a:t>
            </a:fld>
            <a:endParaRPr kumimoji="1" lang="ja-JP" altLang="en-US"/>
          </a:p>
        </p:txBody>
      </p:sp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886E126C-22EC-A050-E21B-C4B720DB6C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1634935"/>
              </p:ext>
            </p:extLst>
          </p:nvPr>
        </p:nvGraphicFramePr>
        <p:xfrm>
          <a:off x="274927" y="1597891"/>
          <a:ext cx="9330891" cy="475846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00739">
                  <a:extLst>
                    <a:ext uri="{9D8B030D-6E8A-4147-A177-3AD203B41FA5}">
                      <a16:colId xmlns:a16="http://schemas.microsoft.com/office/drawing/2014/main" val="3312752872"/>
                    </a:ext>
                  </a:extLst>
                </a:gridCol>
                <a:gridCol w="2848189">
                  <a:extLst>
                    <a:ext uri="{9D8B030D-6E8A-4147-A177-3AD203B41FA5}">
                      <a16:colId xmlns:a16="http://schemas.microsoft.com/office/drawing/2014/main" val="4192205522"/>
                    </a:ext>
                  </a:extLst>
                </a:gridCol>
                <a:gridCol w="2979004">
                  <a:extLst>
                    <a:ext uri="{9D8B030D-6E8A-4147-A177-3AD203B41FA5}">
                      <a16:colId xmlns:a16="http://schemas.microsoft.com/office/drawing/2014/main" val="3499057946"/>
                    </a:ext>
                  </a:extLst>
                </a:gridCol>
                <a:gridCol w="2802959">
                  <a:extLst>
                    <a:ext uri="{9D8B030D-6E8A-4147-A177-3AD203B41FA5}">
                      <a16:colId xmlns:a16="http://schemas.microsoft.com/office/drawing/2014/main" val="2633614363"/>
                    </a:ext>
                  </a:extLst>
                </a:gridCol>
              </a:tblGrid>
              <a:tr h="32557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latin typeface="+mn-ea"/>
                          <a:ea typeface="+mn-ea"/>
                        </a:rPr>
                        <a:t>時期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latin typeface="+mn-ea"/>
                          <a:ea typeface="+mn-ea"/>
                        </a:rPr>
                        <a:t>　　　　年度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latin typeface="+mn-ea"/>
                          <a:ea typeface="+mn-ea"/>
                        </a:rPr>
                        <a:t>　　　年度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latin typeface="+mn-ea"/>
                          <a:ea typeface="+mn-ea"/>
                        </a:rPr>
                        <a:t>　　　年度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5835830"/>
                  </a:ext>
                </a:extLst>
              </a:tr>
              <a:tr h="443288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〇月</a:t>
                      </a:r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pPr algn="ctr"/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pPr algn="ctr"/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〇月</a:t>
                      </a:r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〇月</a:t>
                      </a:r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pPr algn="ctr"/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pPr algn="ctr"/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en-US" altLang="ja-JP" sz="1200" dirty="0">
                        <a:solidFill>
                          <a:srgbClr val="0070C0"/>
                        </a:solidFill>
                        <a:latin typeface="+mn-ea"/>
                        <a:ea typeface="+mn-ea"/>
                      </a:endParaRPr>
                    </a:p>
                    <a:p>
                      <a:endParaRPr kumimoji="1" lang="en-US" altLang="ja-JP" sz="1200" dirty="0">
                        <a:solidFill>
                          <a:srgbClr val="0070C0"/>
                        </a:solidFill>
                        <a:latin typeface="+mn-ea"/>
                        <a:ea typeface="+mn-ea"/>
                      </a:endParaRPr>
                    </a:p>
                    <a:p>
                      <a:endParaRPr kumimoji="1" lang="ja-JP" altLang="en-US" sz="1200" dirty="0">
                        <a:solidFill>
                          <a:srgbClr val="0070C0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21524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63137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478</TotalTime>
  <Words>119</Words>
  <PresentationFormat>A4 210 x 297 mm</PresentationFormat>
  <Paragraphs>91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1" baseType="lpstr">
      <vt:lpstr>游ゴシック</vt:lpstr>
      <vt:lpstr>Aptos</vt:lpstr>
      <vt:lpstr>Aptos Display</vt:lpstr>
      <vt:lpstr>Arial</vt:lpstr>
      <vt:lpstr>Office テーマ</vt:lpstr>
      <vt:lpstr>日本中央競馬会畜産振興事業応募書 工程表（様式３）</vt:lpstr>
      <vt:lpstr>PowerPoint プレゼンテーション</vt:lpstr>
      <vt:lpstr>日本中央競馬会畜産振興事業応募書 工程表（様式３）</vt:lpstr>
      <vt:lpstr>PowerPoint プレゼンテーション</vt:lpstr>
      <vt:lpstr>日本中央競馬会畜産振興事業応募書 工程表（様式３）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Printed>2026-07-01T04:46:53Z</cp:lastPrinted>
  <dcterms:created xsi:type="dcterms:W3CDTF">2026-04-30T07:29:21Z</dcterms:created>
  <dcterms:modified xsi:type="dcterms:W3CDTF">2026-09-03T02:20:06Z</dcterms:modified>
</cp:coreProperties>
</file>