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</p:sldIdLst>
  <p:sldSz cx="9906000" cy="6858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133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18A4-F9FA-438A-826E-2487B7D0BD85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7FFF-53CF-4401-A94B-68F434CCDC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3635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18A4-F9FA-438A-826E-2487B7D0BD85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7FFF-53CF-4401-A94B-68F434CCDC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7483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18A4-F9FA-438A-826E-2487B7D0BD85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7FFF-53CF-4401-A94B-68F434CCDC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4105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18A4-F9FA-438A-826E-2487B7D0BD85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7FFF-53CF-4401-A94B-68F434CCDC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564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18A4-F9FA-438A-826E-2487B7D0BD85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7FFF-53CF-4401-A94B-68F434CCDC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4752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18A4-F9FA-438A-826E-2487B7D0BD85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7FFF-53CF-4401-A94B-68F434CCDC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200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18A4-F9FA-438A-826E-2487B7D0BD85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7FFF-53CF-4401-A94B-68F434CCDC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0112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18A4-F9FA-438A-826E-2487B7D0BD85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7FFF-53CF-4401-A94B-68F434CCDC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0197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18A4-F9FA-438A-826E-2487B7D0BD85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7FFF-53CF-4401-A94B-68F434CCDC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7291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18A4-F9FA-438A-826E-2487B7D0BD85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7FFF-53CF-4401-A94B-68F434CCDC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475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18A4-F9FA-438A-826E-2487B7D0BD85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7FFF-53CF-4401-A94B-68F434CCDC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8605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E918A4-F9FA-438A-826E-2487B7D0BD85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9A7FFF-53CF-4401-A94B-68F434CCDC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383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B9FE35-CBFC-9DDD-0430-61E54CAF3F45}"/>
              </a:ext>
            </a:extLst>
          </p:cNvPr>
          <p:cNvSpPr txBox="1">
            <a:spLocks/>
          </p:cNvSpPr>
          <p:nvPr/>
        </p:nvSpPr>
        <p:spPr>
          <a:xfrm>
            <a:off x="681038" y="365128"/>
            <a:ext cx="8543925" cy="53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1400" b="1" dirty="0"/>
              <a:t>日本中央競馬会畜産振興事業応募書</a:t>
            </a:r>
            <a:br>
              <a:rPr lang="en-US" altLang="ja-JP" sz="1400" b="1" dirty="0"/>
            </a:br>
            <a:r>
              <a:rPr lang="ja-JP" altLang="en-US" sz="1400" b="1" dirty="0"/>
              <a:t>実施体制・事業概要図（様式２）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0FA16243-9670-2222-FB31-9FE62CFEAA03}"/>
              </a:ext>
            </a:extLst>
          </p:cNvPr>
          <p:cNvSpPr/>
          <p:nvPr/>
        </p:nvSpPr>
        <p:spPr>
          <a:xfrm>
            <a:off x="1863433" y="2537682"/>
            <a:ext cx="3194625" cy="994353"/>
          </a:xfrm>
          <a:prstGeom prst="roundRect">
            <a:avLst>
              <a:gd name="adj" fmla="val 3913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事業実施主体</a:t>
            </a:r>
            <a:endParaRPr kumimoji="1" lang="en-US" altLang="ja-JP" sz="1400" dirty="0"/>
          </a:p>
          <a:p>
            <a:pPr algn="ctr"/>
            <a:r>
              <a:rPr kumimoji="1" lang="ja-JP" altLang="en-US" sz="1400" dirty="0"/>
              <a:t>〇〇〇</a:t>
            </a:r>
            <a:endParaRPr kumimoji="1" lang="en-US" altLang="ja-JP" sz="1400" dirty="0"/>
          </a:p>
          <a:p>
            <a:pPr algn="ctr"/>
            <a:r>
              <a:rPr kumimoji="1" lang="ja-JP" altLang="en-US" sz="1400" dirty="0"/>
              <a:t>実施内容：□□□□</a:t>
            </a:r>
            <a:r>
              <a:rPr kumimoji="1" lang="en-US" altLang="ja-JP" sz="1400" dirty="0"/>
              <a:t>…</a:t>
            </a:r>
            <a:endParaRPr kumimoji="1" lang="ja-JP" altLang="en-US" sz="1400" dirty="0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A3FD700E-71FE-18D3-7CD3-C37E3623C0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264754"/>
              </p:ext>
            </p:extLst>
          </p:nvPr>
        </p:nvGraphicFramePr>
        <p:xfrm>
          <a:off x="2439549" y="4193303"/>
          <a:ext cx="2433782" cy="10755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3782">
                  <a:extLst>
                    <a:ext uri="{9D8B030D-6E8A-4147-A177-3AD203B41FA5}">
                      <a16:colId xmlns:a16="http://schemas.microsoft.com/office/drawing/2014/main" val="1807713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委託先：〇〇〇</a:t>
                      </a:r>
                      <a:endParaRPr kumimoji="1" lang="en-US" altLang="ja-JP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994092"/>
                  </a:ext>
                </a:extLst>
              </a:tr>
              <a:tr h="704733"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委託内容：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8668967"/>
                  </a:ext>
                </a:extLst>
              </a:tr>
            </a:tbl>
          </a:graphicData>
        </a:graphic>
      </p:graphicFrame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3BD3B350-8F41-1A02-C15A-85D5F75675ED}"/>
              </a:ext>
            </a:extLst>
          </p:cNvPr>
          <p:cNvSpPr/>
          <p:nvPr/>
        </p:nvSpPr>
        <p:spPr>
          <a:xfrm>
            <a:off x="5191988" y="2537682"/>
            <a:ext cx="3194625" cy="994351"/>
          </a:xfrm>
          <a:prstGeom prst="roundRect">
            <a:avLst>
              <a:gd name="adj" fmla="val 3352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共同実施主体</a:t>
            </a:r>
            <a:endParaRPr kumimoji="1" lang="en-US" altLang="ja-JP" sz="1400" dirty="0"/>
          </a:p>
          <a:p>
            <a:pPr algn="ctr"/>
            <a:r>
              <a:rPr kumimoji="1" lang="ja-JP" altLang="en-US" sz="1400" dirty="0"/>
              <a:t>〇〇〇</a:t>
            </a:r>
            <a:endParaRPr kumimoji="1" lang="en-US" altLang="ja-JP" sz="1400" dirty="0"/>
          </a:p>
          <a:p>
            <a:pPr algn="ctr"/>
            <a:r>
              <a:rPr kumimoji="1" lang="ja-JP" altLang="en-US" sz="1400" dirty="0"/>
              <a:t>実施内容：〇〇〇〇</a:t>
            </a:r>
            <a:r>
              <a:rPr kumimoji="1" lang="en-US" altLang="ja-JP" sz="1400" dirty="0"/>
              <a:t>…</a:t>
            </a:r>
            <a:endParaRPr kumimoji="1" lang="ja-JP" altLang="en-US" sz="1400" dirty="0"/>
          </a:p>
        </p:txBody>
      </p:sp>
      <p:sp>
        <p:nvSpPr>
          <p:cNvPr id="6" name="四角形: 1 つの角を丸める 5">
            <a:extLst>
              <a:ext uri="{FF2B5EF4-FFF2-40B4-BE49-F238E27FC236}">
                <a16:creationId xmlns:a16="http://schemas.microsoft.com/office/drawing/2014/main" id="{20B857E0-B816-7C16-93CF-66A9E3ACA689}"/>
              </a:ext>
            </a:extLst>
          </p:cNvPr>
          <p:cNvSpPr/>
          <p:nvPr/>
        </p:nvSpPr>
        <p:spPr>
          <a:xfrm>
            <a:off x="2591955" y="1385447"/>
            <a:ext cx="2161304" cy="387927"/>
          </a:xfrm>
          <a:prstGeom prst="round1Rect">
            <a:avLst>
              <a:gd name="adj" fmla="val 4047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推進委員会（〇名）</a:t>
            </a:r>
          </a:p>
        </p:txBody>
      </p:sp>
      <p:sp>
        <p:nvSpPr>
          <p:cNvPr id="8" name="四角形: 1 つの角を丸める 7">
            <a:extLst>
              <a:ext uri="{FF2B5EF4-FFF2-40B4-BE49-F238E27FC236}">
                <a16:creationId xmlns:a16="http://schemas.microsoft.com/office/drawing/2014/main" id="{2EFD8A0E-BBC5-81B2-76E0-A1B7DEE26356}"/>
              </a:ext>
            </a:extLst>
          </p:cNvPr>
          <p:cNvSpPr/>
          <p:nvPr/>
        </p:nvSpPr>
        <p:spPr>
          <a:xfrm>
            <a:off x="5330535" y="1385447"/>
            <a:ext cx="2161305" cy="387927"/>
          </a:xfrm>
          <a:prstGeom prst="round1Rect">
            <a:avLst>
              <a:gd name="adj" fmla="val 4047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評価委員会（〇名）</a:t>
            </a:r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EB75A247-D3BB-1C9C-4F5F-E44C83FD0A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15587"/>
              </p:ext>
            </p:extLst>
          </p:nvPr>
        </p:nvGraphicFramePr>
        <p:xfrm>
          <a:off x="5058058" y="4197918"/>
          <a:ext cx="2433782" cy="10755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3782">
                  <a:extLst>
                    <a:ext uri="{9D8B030D-6E8A-4147-A177-3AD203B41FA5}">
                      <a16:colId xmlns:a16="http://schemas.microsoft.com/office/drawing/2014/main" val="1807713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委託先：〇〇〇</a:t>
                      </a:r>
                      <a:endParaRPr kumimoji="1" lang="en-US" altLang="ja-JP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994092"/>
                  </a:ext>
                </a:extLst>
              </a:tr>
              <a:tr h="704733"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委託内容：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8668967"/>
                  </a:ext>
                </a:extLst>
              </a:tr>
            </a:tbl>
          </a:graphicData>
        </a:graphic>
      </p:graphicFrame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53E93BEE-E453-ACA5-96F1-A9C85682E5CA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3460746" y="3532035"/>
            <a:ext cx="195694" cy="6612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669B0BB7-BDDD-C6C4-1447-4BCF02CCBDBB}"/>
              </a:ext>
            </a:extLst>
          </p:cNvPr>
          <p:cNvCxnSpPr>
            <a:cxnSpLocks/>
            <a:stCxn id="3" idx="2"/>
            <a:endCxn id="9" idx="0"/>
          </p:cNvCxnSpPr>
          <p:nvPr/>
        </p:nvCxnSpPr>
        <p:spPr>
          <a:xfrm>
            <a:off x="3460746" y="3532035"/>
            <a:ext cx="2814203" cy="6658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表 20">
            <a:extLst>
              <a:ext uri="{FF2B5EF4-FFF2-40B4-BE49-F238E27FC236}">
                <a16:creationId xmlns:a16="http://schemas.microsoft.com/office/drawing/2014/main" id="{3761262A-06CA-F0A3-A0B6-4607F58E43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483666"/>
              </p:ext>
            </p:extLst>
          </p:nvPr>
        </p:nvGraphicFramePr>
        <p:xfrm>
          <a:off x="1863433" y="5666505"/>
          <a:ext cx="2433782" cy="10755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3782">
                  <a:extLst>
                    <a:ext uri="{9D8B030D-6E8A-4147-A177-3AD203B41FA5}">
                      <a16:colId xmlns:a16="http://schemas.microsoft.com/office/drawing/2014/main" val="1807713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外注先：〇〇〇</a:t>
                      </a:r>
                      <a:endParaRPr kumimoji="1" lang="en-US" altLang="ja-JP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994092"/>
                  </a:ext>
                </a:extLst>
              </a:tr>
              <a:tr h="704733"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外注内容：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8668967"/>
                  </a:ext>
                </a:extLst>
              </a:tr>
            </a:tbl>
          </a:graphicData>
        </a:graphic>
      </p:graphicFrame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80288D5B-50F2-43F5-8998-387873E21209}"/>
              </a:ext>
            </a:extLst>
          </p:cNvPr>
          <p:cNvCxnSpPr>
            <a:cxnSpLocks/>
          </p:cNvCxnSpPr>
          <p:nvPr/>
        </p:nvCxnSpPr>
        <p:spPr>
          <a:xfrm>
            <a:off x="2078177" y="3532033"/>
            <a:ext cx="0" cy="21344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0991EDAA-B607-06E4-AE78-4282DEB00221}"/>
              </a:ext>
            </a:extLst>
          </p:cNvPr>
          <p:cNvCxnSpPr>
            <a:cxnSpLocks/>
            <a:stCxn id="33" idx="0"/>
            <a:endCxn id="6" idx="2"/>
          </p:cNvCxnSpPr>
          <p:nvPr/>
        </p:nvCxnSpPr>
        <p:spPr>
          <a:xfrm flipH="1" flipV="1">
            <a:off x="3672607" y="1773374"/>
            <a:ext cx="1452416" cy="348673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四角形: 角を丸くする 32">
            <a:extLst>
              <a:ext uri="{FF2B5EF4-FFF2-40B4-BE49-F238E27FC236}">
                <a16:creationId xmlns:a16="http://schemas.microsoft.com/office/drawing/2014/main" id="{0C66E19D-260F-ED90-0E77-09827C541BF1}"/>
              </a:ext>
            </a:extLst>
          </p:cNvPr>
          <p:cNvSpPr/>
          <p:nvPr/>
        </p:nvSpPr>
        <p:spPr>
          <a:xfrm>
            <a:off x="1863433" y="2122047"/>
            <a:ext cx="6523179" cy="287246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事業代表者：〇〇〇〇（組織名・役職）</a:t>
            </a:r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CBCE5ACE-111A-6C84-1B37-749A95FE6D59}"/>
              </a:ext>
            </a:extLst>
          </p:cNvPr>
          <p:cNvCxnSpPr>
            <a:cxnSpLocks/>
            <a:stCxn id="33" idx="2"/>
            <a:endCxn id="3" idx="0"/>
          </p:cNvCxnSpPr>
          <p:nvPr/>
        </p:nvCxnSpPr>
        <p:spPr>
          <a:xfrm flipH="1">
            <a:off x="3460746" y="2409293"/>
            <a:ext cx="1664277" cy="1283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59AED1E4-8BA7-DF36-5CAA-9357B9803883}"/>
              </a:ext>
            </a:extLst>
          </p:cNvPr>
          <p:cNvCxnSpPr>
            <a:cxnSpLocks/>
            <a:stCxn id="33" idx="2"/>
            <a:endCxn id="5" idx="0"/>
          </p:cNvCxnSpPr>
          <p:nvPr/>
        </p:nvCxnSpPr>
        <p:spPr>
          <a:xfrm>
            <a:off x="5125023" y="2409293"/>
            <a:ext cx="1664278" cy="1283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直線矢印コネクタ 44">
            <a:extLst>
              <a:ext uri="{FF2B5EF4-FFF2-40B4-BE49-F238E27FC236}">
                <a16:creationId xmlns:a16="http://schemas.microsoft.com/office/drawing/2014/main" id="{86DE8067-E6F5-368F-3668-6081BC4CB869}"/>
              </a:ext>
            </a:extLst>
          </p:cNvPr>
          <p:cNvCxnSpPr>
            <a:cxnSpLocks/>
            <a:stCxn id="33" idx="0"/>
            <a:endCxn id="8" idx="2"/>
          </p:cNvCxnSpPr>
          <p:nvPr/>
        </p:nvCxnSpPr>
        <p:spPr>
          <a:xfrm flipV="1">
            <a:off x="5125023" y="1773374"/>
            <a:ext cx="1286165" cy="348673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C29B1191-CB30-FA72-4A31-E00F63CD8050}"/>
              </a:ext>
            </a:extLst>
          </p:cNvPr>
          <p:cNvSpPr txBox="1"/>
          <p:nvPr/>
        </p:nvSpPr>
        <p:spPr>
          <a:xfrm>
            <a:off x="5791469" y="1871797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報告・評価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7E538583-9949-C915-931F-4D67EB0594C1}"/>
              </a:ext>
            </a:extLst>
          </p:cNvPr>
          <p:cNvSpPr txBox="1"/>
          <p:nvPr/>
        </p:nvSpPr>
        <p:spPr>
          <a:xfrm>
            <a:off x="3483987" y="1866736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報告・助言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17015F94-0CBC-2895-8152-35D417066AAC}"/>
              </a:ext>
            </a:extLst>
          </p:cNvPr>
          <p:cNvSpPr txBox="1"/>
          <p:nvPr/>
        </p:nvSpPr>
        <p:spPr>
          <a:xfrm>
            <a:off x="2824532" y="3702898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委託契約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C19DA651-6119-FD34-02F1-AAAFF4401CF2}"/>
              </a:ext>
            </a:extLst>
          </p:cNvPr>
          <p:cNvSpPr txBox="1"/>
          <p:nvPr/>
        </p:nvSpPr>
        <p:spPr>
          <a:xfrm>
            <a:off x="4753258" y="3633632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委託契約</a:t>
            </a: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A55A54D6-7BBB-1161-DD59-0B34A3DB88B5}"/>
              </a:ext>
            </a:extLst>
          </p:cNvPr>
          <p:cNvSpPr txBox="1">
            <a:spLocks/>
          </p:cNvSpPr>
          <p:nvPr/>
        </p:nvSpPr>
        <p:spPr>
          <a:xfrm>
            <a:off x="786095" y="953862"/>
            <a:ext cx="8543925" cy="3183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400" b="1" dirty="0"/>
              <a:t>【</a:t>
            </a:r>
            <a:r>
              <a:rPr lang="ja-JP" altLang="en-US" sz="1400" b="1" dirty="0"/>
              <a:t>実施体制</a:t>
            </a:r>
            <a:r>
              <a:rPr lang="en-US" altLang="ja-JP" sz="1400" b="1" dirty="0"/>
              <a:t>】</a:t>
            </a:r>
            <a:r>
              <a:rPr lang="ja-JP" altLang="en-US" sz="1400" b="1" dirty="0"/>
              <a:t>事業名：</a:t>
            </a:r>
          </a:p>
        </p:txBody>
      </p:sp>
    </p:spTree>
    <p:extLst>
      <p:ext uri="{BB962C8B-B14F-4D97-AF65-F5344CB8AC3E}">
        <p14:creationId xmlns:p14="http://schemas.microsoft.com/office/powerpoint/2010/main" val="2895557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5222BB-DD49-7D64-923C-1CDB70E30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8"/>
            <a:ext cx="8543925" cy="3183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kumimoji="1" lang="en-US" altLang="ja-JP" sz="1400" b="1" dirty="0"/>
              <a:t>【</a:t>
            </a:r>
            <a:r>
              <a:rPr kumimoji="1" lang="ja-JP" altLang="en-US" sz="1400" b="1" dirty="0"/>
              <a:t>事業概要</a:t>
            </a:r>
            <a:r>
              <a:rPr kumimoji="1" lang="en-US" altLang="ja-JP" sz="1400" b="1" dirty="0"/>
              <a:t>】</a:t>
            </a:r>
            <a:r>
              <a:rPr kumimoji="1" lang="ja-JP" altLang="en-US" sz="1400" b="1" dirty="0"/>
              <a:t>事業名：</a:t>
            </a:r>
          </a:p>
        </p:txBody>
      </p:sp>
    </p:spTree>
    <p:extLst>
      <p:ext uri="{BB962C8B-B14F-4D97-AF65-F5344CB8AC3E}">
        <p14:creationId xmlns:p14="http://schemas.microsoft.com/office/powerpoint/2010/main" val="2617895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647</TotalTime>
  <Words>97</Words>
  <PresentationFormat>A4 210 x 297 mm</PresentationFormat>
  <Paragraphs>22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テーマ</vt:lpstr>
      <vt:lpstr>PowerPoint プレゼンテーション</vt:lpstr>
      <vt:lpstr>【事業概要】事業名：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Printed>2026-07-01T04:47:16Z</cp:lastPrinted>
  <dcterms:created xsi:type="dcterms:W3CDTF">2026-04-30T07:57:52Z</dcterms:created>
  <dcterms:modified xsi:type="dcterms:W3CDTF">2026-08-31T05:15:13Z</dcterms:modified>
</cp:coreProperties>
</file>